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3716000" cx="2438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jngO1BK4xQEsWyHt9Q9V0xDfGw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ABBB75-F958-4C3A-9B97-AD8E34FE51AD}">
  <a:tblStyle styleId="{55ABBB75-F958-4C3A-9B97-AD8E34FE51AD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747676">
              <a:alpha val="63529"/>
            </a:srgbClr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" type="body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9"/>
          <p:cNvSpPr txBox="1"/>
          <p:nvPr>
            <p:ph idx="2" type="body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8" name="Google Shape;58;p29"/>
          <p:cNvSpPr/>
          <p:nvPr>
            <p:ph idx="2" type="pic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9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1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3" type="body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22"/>
          <p:cNvSpPr/>
          <p:nvPr>
            <p:ph idx="3" type="pic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/>
          <p:nvPr>
            <p:ph idx="2" type="pic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5"/>
          <p:cNvSpPr/>
          <p:nvPr>
            <p:ph idx="3" type="pic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5"/>
          <p:cNvSpPr/>
          <p:nvPr>
            <p:ph idx="4" type="pic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type="title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" type="body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9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GIT1xfIfROqPIFiOAXH07QAytQGEsREw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1" type="body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lang="en-US" sz="3600"/>
              <a:t>Akaash Parthasarathy, Rohan Phadnis, Ansh Bhatti</a:t>
            </a:r>
            <a:endParaRPr/>
          </a:p>
        </p:txBody>
      </p:sp>
      <p:sp>
        <p:nvSpPr>
          <p:cNvPr id="77" name="Google Shape;77;p1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</a:pPr>
            <a:r>
              <a:rPr b="1" i="0" lang="en-US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Fractals and Recursive Functions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b="0" lang="en-US" sz="11600">
                <a:latin typeface="Helvetica Neue"/>
                <a:ea typeface="Helvetica Neue"/>
                <a:cs typeface="Helvetica Neue"/>
                <a:sym typeface="Helvetica Neue"/>
              </a:rPr>
              <a:t>Fractal Antenna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Antenna</a:t>
            </a:r>
            <a:endParaRPr/>
          </a:p>
        </p:txBody>
      </p:sp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25"/>
              <a:buFont typeface="Helvetica Neue"/>
              <a:buNone/>
            </a:pPr>
            <a:r>
              <a:rPr lang="en-US" sz="5225"/>
              <a:t>Science of antennae explained</a:t>
            </a:r>
            <a:endParaRPr/>
          </a:p>
        </p:txBody>
      </p:sp>
      <p:sp>
        <p:nvSpPr>
          <p:cNvPr id="158" name="Google Shape;158;p11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Piece of wire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Current’s magnitude and direction alternated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Electromagnetic field generated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Receiver antenna’s current changes</a:t>
            </a:r>
            <a:endParaRPr/>
          </a:p>
        </p:txBody>
      </p:sp>
      <p:pic>
        <p:nvPicPr>
          <p:cNvPr descr="Close-up black and white photo of intricate building architecture" id="159" name="Google Shape;159;p1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87" l="0" r="0" t="489"/>
          <a:stretch/>
        </p:blipFill>
        <p:spPr>
          <a:xfrm>
            <a:off x="13590110" y="1755107"/>
            <a:ext cx="6619546" cy="977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4-24 at 9.31.25 PM.png" id="164" name="Google Shape;164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735" r="6735" t="0"/>
          <a:stretch/>
        </p:blipFill>
        <p:spPr>
          <a:xfrm>
            <a:off x="1212698" y="1270000"/>
            <a:ext cx="14173201" cy="1122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and white photo of the outside of a modern office building " id="165" name="Google Shape;165;p1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9266" l="0" r="0" t="9265"/>
          <a:stretch/>
        </p:blipFill>
        <p:spPr>
          <a:xfrm>
            <a:off x="15811500" y="1270000"/>
            <a:ext cx="73660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and white photo of lattice-like, modern architecture on a building" id="166" name="Google Shape;166;p1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2461" l="0" r="0" t="22462"/>
          <a:stretch/>
        </p:blipFill>
        <p:spPr>
          <a:xfrm>
            <a:off x="15811500" y="7086600"/>
            <a:ext cx="7366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</a:t>
            </a:r>
            <a:endParaRPr/>
          </a:p>
        </p:txBody>
      </p:sp>
      <p:sp>
        <p:nvSpPr>
          <p:cNvPr id="172" name="Google Shape;172;p13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45"/>
              <a:buFont typeface="Helvetica Neue"/>
              <a:buNone/>
            </a:pPr>
            <a:r>
              <a:rPr lang="en-US" sz="5445"/>
              <a:t>Testing fractal antenna range</a:t>
            </a:r>
            <a:endParaRPr/>
          </a:p>
        </p:txBody>
      </p:sp>
      <p:sp>
        <p:nvSpPr>
          <p:cNvPr id="173" name="Google Shape;173;p13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3 Antenna Setups of 0, 1, and 2 Koch Snowflake iterations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Tested range of each setup</a:t>
            </a:r>
            <a:endParaRPr/>
          </a:p>
        </p:txBody>
      </p:sp>
      <p:pic>
        <p:nvPicPr>
          <p:cNvPr descr="antennae.jpeg" id="174" name="Google Shape;174;p1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1533" l="0" r="0" t="11534"/>
          <a:stretch/>
        </p:blipFill>
        <p:spPr>
          <a:xfrm>
            <a:off x="12192000" y="1263650"/>
            <a:ext cx="10922000" cy="111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Gallery" id="179" name="Google Shape;179;p14"/>
          <p:cNvPicPr preferRelativeResize="0"/>
          <p:nvPr/>
        </p:nvPicPr>
        <p:blipFill rotWithShape="1">
          <a:blip r:embed="rId3">
            <a:alphaModFix/>
          </a:blip>
          <a:srcRect b="2701" l="15469" r="15469" t="2701"/>
          <a:stretch/>
        </p:blipFill>
        <p:spPr>
          <a:xfrm>
            <a:off x="11445783" y="196913"/>
            <a:ext cx="5658673" cy="13906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Gallery" id="180" name="Google Shape;180;p14"/>
          <p:cNvPicPr preferRelativeResize="0"/>
          <p:nvPr/>
        </p:nvPicPr>
        <p:blipFill rotWithShape="1">
          <a:blip r:embed="rId4">
            <a:alphaModFix/>
          </a:blip>
          <a:srcRect b="26300" l="0" r="0" t="0"/>
          <a:stretch/>
        </p:blipFill>
        <p:spPr>
          <a:xfrm>
            <a:off x="16899008" y="5297290"/>
            <a:ext cx="7447658" cy="4116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Gallery" id="181" name="Google Shape;181;p14"/>
          <p:cNvPicPr preferRelativeResize="0"/>
          <p:nvPr/>
        </p:nvPicPr>
        <p:blipFill rotWithShape="1">
          <a:blip r:embed="rId5">
            <a:alphaModFix/>
          </a:blip>
          <a:srcRect b="28328" l="0" r="0" t="28328"/>
          <a:stretch/>
        </p:blipFill>
        <p:spPr>
          <a:xfrm>
            <a:off x="16837183" y="9399899"/>
            <a:ext cx="7457008" cy="4309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Gallery" id="182" name="Google Shape;182;p14"/>
          <p:cNvPicPr preferRelativeResize="0"/>
          <p:nvPr/>
        </p:nvPicPr>
        <p:blipFill rotWithShape="1">
          <a:blip r:embed="rId6">
            <a:alphaModFix/>
          </a:blip>
          <a:srcRect b="0" l="0" r="0" t="7057"/>
          <a:stretch/>
        </p:blipFill>
        <p:spPr>
          <a:xfrm>
            <a:off x="16862476" y="128024"/>
            <a:ext cx="7447658" cy="5191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Gallery" id="183" name="Google Shape;183;p14"/>
          <p:cNvPicPr preferRelativeResize="0"/>
          <p:nvPr/>
        </p:nvPicPr>
        <p:blipFill rotWithShape="1">
          <a:blip r:embed="rId7">
            <a:alphaModFix/>
          </a:blip>
          <a:srcRect b="4291" l="8564" r="8564" t="4291"/>
          <a:stretch/>
        </p:blipFill>
        <p:spPr>
          <a:xfrm>
            <a:off x="8544" y="174440"/>
            <a:ext cx="6677438" cy="13495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Gallery" id="184" name="Google Shape;184;p14"/>
          <p:cNvPicPr preferRelativeResize="0"/>
          <p:nvPr/>
        </p:nvPicPr>
        <p:blipFill rotWithShape="1">
          <a:blip r:embed="rId8">
            <a:alphaModFix/>
          </a:blip>
          <a:srcRect b="2490" l="9468" r="9468" t="2491"/>
          <a:stretch/>
        </p:blipFill>
        <p:spPr>
          <a:xfrm>
            <a:off x="5331807" y="174440"/>
            <a:ext cx="6408578" cy="1349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Experimental Data and Key Insights</a:t>
            </a:r>
            <a:endParaRPr/>
          </a:p>
        </p:txBody>
      </p:sp>
      <p:sp>
        <p:nvSpPr>
          <p:cNvPr id="191" name="Google Shape;191;p15"/>
          <p:cNvSpPr txBox="1"/>
          <p:nvPr>
            <p:ph idx="2" type="body"/>
          </p:nvPr>
        </p:nvSpPr>
        <p:spPr>
          <a:xfrm>
            <a:off x="1206500" y="4248504"/>
            <a:ext cx="109855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Fractal Antennae’s geometric shape</a:t>
            </a:r>
            <a:endParaRPr/>
          </a:p>
          <a:p>
            <a:pPr indent="-609600" lvl="2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more operational frequencies</a:t>
            </a:r>
            <a:endParaRPr/>
          </a:p>
          <a:p>
            <a:pPr indent="-609600" lvl="2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Increases surface area of antenna</a:t>
            </a:r>
            <a:endParaRPr/>
          </a:p>
          <a:p>
            <a:pPr indent="-609600" lvl="2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Range, reliability increases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Bottleneck effect prevents widespread implementation</a:t>
            </a:r>
            <a:endParaRPr/>
          </a:p>
        </p:txBody>
      </p:sp>
      <p:graphicFrame>
        <p:nvGraphicFramePr>
          <p:cNvPr id="192" name="Google Shape;192;p15"/>
          <p:cNvGraphicFramePr/>
          <p:nvPr/>
        </p:nvGraphicFramePr>
        <p:xfrm>
          <a:off x="12192000" y="424951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{55ABBB75-F958-4C3A-9B97-AD8E34FE51AD}</a:tableStyleId>
              </a:tblPr>
              <a:tblGrid>
                <a:gridCol w="5486400"/>
                <a:gridCol w="5486400"/>
              </a:tblGrid>
              <a:tr h="206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Iteration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Max Range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206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18.379m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206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25.512m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206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</a:rPr>
                        <a:t>36.064m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1206500" y="5743879"/>
            <a:ext cx="21971000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Acknowledgements</a:t>
            </a:r>
            <a:endParaRPr/>
          </a:p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Special Thanks To…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lang="en-US" sz="116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>
            <p:ph idx="1" type="body"/>
          </p:nvPr>
        </p:nvSpPr>
        <p:spPr>
          <a:xfrm>
            <a:off x="2480825" y="10675453"/>
            <a:ext cx="20149252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/>
              <a:t>  - Benoit Mandelbrot</a:t>
            </a:r>
            <a:endParaRPr/>
          </a:p>
        </p:txBody>
      </p:sp>
      <p:sp>
        <p:nvSpPr>
          <p:cNvPr id="83" name="Google Shape;83;p2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</a:pPr>
            <a:r>
              <a:rPr b="1" lang="en-US" sz="8400">
                <a:latin typeface="Helvetica Neue"/>
                <a:ea typeface="Helvetica Neue"/>
                <a:cs typeface="Helvetica Neue"/>
                <a:sym typeface="Helvetica Neue"/>
              </a:rPr>
              <a:t>“Roughness is a part of human life”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photo of light and shadows on a building" id="88" name="Google Shape;88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lang="en-US" sz="11600"/>
              <a:t>The Mathematics of Fractals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1206500" y="952500"/>
            <a:ext cx="10708978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Recursion</a:t>
            </a:r>
            <a:endParaRPr/>
          </a:p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1206500" y="2398362"/>
            <a:ext cx="9779000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A mathematical definition</a:t>
            </a:r>
            <a:endParaRPr/>
          </a:p>
        </p:txBody>
      </p:sp>
      <p:sp>
        <p:nvSpPr>
          <p:cNvPr id="96" name="Google Shape;96;p4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579119" lvl="0" marL="57911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9"/>
              <a:buFont typeface="Helvetica Neue"/>
              <a:buChar char="•"/>
            </a:pPr>
            <a:r>
              <a:rPr lang="en-US" sz="4560"/>
              <a:t>Invokes itself to break problems into smaller, similar problems</a:t>
            </a:r>
            <a:endParaRPr/>
          </a:p>
          <a:p>
            <a:pPr indent="-579119" lvl="0" marL="579119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5609"/>
              <a:buFont typeface="Helvetica Neue"/>
              <a:buChar char="•"/>
            </a:pPr>
            <a:r>
              <a:rPr lang="en-US" sz="4560"/>
              <a:t>Finite Recursive Functions - base case</a:t>
            </a:r>
            <a:endParaRPr/>
          </a:p>
          <a:p>
            <a:pPr indent="-579118" lvl="3" marL="2316479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5609"/>
              <a:buFont typeface="Helvetica Neue"/>
              <a:buChar char="•"/>
            </a:pPr>
            <a:r>
              <a:rPr lang="en-US" sz="4560"/>
              <a:t>Factorial: </a:t>
            </a:r>
            <a:endParaRPr/>
          </a:p>
          <a:p>
            <a:pPr indent="-579118" lvl="3" marL="2316479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5609"/>
              <a:buFont typeface="Helvetica Neue"/>
              <a:buChar char="•"/>
            </a:pPr>
            <a:r>
              <a:rPr lang="en-US" sz="4560"/>
              <a:t>Fibonacci: </a:t>
            </a:r>
            <a:endParaRPr/>
          </a:p>
          <a:p>
            <a:pPr indent="-579119" lvl="0" marL="579119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5609"/>
              <a:buFont typeface="Helvetica Neue"/>
              <a:buChar char="•"/>
            </a:pPr>
            <a:r>
              <a:rPr lang="en-US" sz="4560"/>
              <a:t>Infinitely Recursive Functions - no base case; only theoretical </a:t>
            </a:r>
            <a:endParaRPr/>
          </a:p>
        </p:txBody>
      </p:sp>
      <p:pic>
        <p:nvPicPr>
          <p:cNvPr descr="Image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6313" y="2973408"/>
            <a:ext cx="11678207" cy="776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Fractals</a:t>
            </a:r>
            <a:endParaRPr/>
          </a:p>
        </p:txBody>
      </p:sp>
      <p:sp>
        <p:nvSpPr>
          <p:cNvPr id="103" name="Google Shape;103;p5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A mathematical definition</a:t>
            </a:r>
            <a:endParaRPr/>
          </a:p>
        </p:txBody>
      </p:sp>
      <p:sp>
        <p:nvSpPr>
          <p:cNvPr id="104" name="Google Shape;104;p5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Infinitely rough geometric shapes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Self-similarity property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generated recursively</a:t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090400" y="2438400"/>
            <a:ext cx="11372897" cy="10366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lose-up black and white photo of intricate building architecture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4400" y="2840883"/>
            <a:ext cx="10922001" cy="945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Koch Snowflake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A famous fractal</a:t>
            </a:r>
            <a:endParaRPr/>
          </a:p>
        </p:txBody>
      </p:sp>
      <p:sp>
        <p:nvSpPr>
          <p:cNvPr id="113" name="Google Shape;113;p6"/>
          <p:cNvSpPr txBox="1"/>
          <p:nvPr>
            <p:ph idx="2" type="body"/>
          </p:nvPr>
        </p:nvSpPr>
        <p:spPr>
          <a:xfrm>
            <a:off x="1206500" y="3845659"/>
            <a:ext cx="9779000" cy="24292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Generated using equilateral triangles within equilateral triangles</a:t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1230821" y="6176864"/>
            <a:ext cx="7799134" cy="7325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526" y="5483659"/>
            <a:ext cx="9227725" cy="92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 title="koch_animatio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6550" y="3180744"/>
            <a:ext cx="11656775" cy="8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Mandelbrot Set</a:t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Another famous fractal</a:t>
            </a:r>
            <a:endParaRPr/>
          </a:p>
        </p:txBody>
      </p:sp>
      <p:sp>
        <p:nvSpPr>
          <p:cNvPr id="123" name="Google Shape;123;p7"/>
          <p:cNvSpPr txBox="1"/>
          <p:nvPr>
            <p:ph idx="2" type="body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self-repeating fractal generated using complex numbers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Developed and theorized by Benoit Mandelbrot</a:t>
            </a:r>
            <a:endParaRPr/>
          </a:p>
        </p:txBody>
      </p:sp>
      <p:pic>
        <p:nvPicPr>
          <p:cNvPr descr="Mandel_zoom_00_mandelbrot_set.jpg" id="124" name="Google Shape;124;p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626" r="8399" t="0"/>
          <a:stretch/>
        </p:blipFill>
        <p:spPr>
          <a:xfrm>
            <a:off x="12192000" y="2148766"/>
            <a:ext cx="10922001" cy="941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photo of light and shadows on a building" id="129" name="Google Shape;129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lang="en-US" sz="11600"/>
              <a:t>Applications of Fractals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Fractal Image Compression</a:t>
            </a:r>
            <a:endParaRPr/>
          </a:p>
        </p:txBody>
      </p:sp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1206500" y="2245962"/>
            <a:ext cx="14586341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An application of self-similarity</a:t>
            </a:r>
            <a:endParaRPr/>
          </a:p>
        </p:txBody>
      </p:sp>
      <p:sp>
        <p:nvSpPr>
          <p:cNvPr id="137" name="Google Shape;137;p9"/>
          <p:cNvSpPr txBox="1"/>
          <p:nvPr>
            <p:ph idx="2" type="body"/>
          </p:nvPr>
        </p:nvSpPr>
        <p:spPr>
          <a:xfrm>
            <a:off x="1206500" y="4248504"/>
            <a:ext cx="9776381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require lots of data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Fractal compression by exploiting self-similarity in images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Restoring original size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best for patterns, natural landscape photos</a:t>
            </a:r>
            <a:endParaRPr/>
          </a:p>
        </p:txBody>
      </p:sp>
      <p:grpSp>
        <p:nvGrpSpPr>
          <p:cNvPr id="138" name="Google Shape;138;p9"/>
          <p:cNvGrpSpPr/>
          <p:nvPr/>
        </p:nvGrpSpPr>
        <p:grpSpPr>
          <a:xfrm>
            <a:off x="13150868" y="3780461"/>
            <a:ext cx="2794001" cy="2679211"/>
            <a:chOff x="0" y="0"/>
            <a:chExt cx="2794000" cy="2679210"/>
          </a:xfrm>
        </p:grpSpPr>
        <p:pic>
          <p:nvPicPr>
            <p:cNvPr descr="monkey_orig.png" id="139" name="Google Shape;139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305" y="0"/>
              <a:ext cx="1979390" cy="1979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9"/>
            <p:cNvSpPr/>
            <p:nvPr/>
          </p:nvSpPr>
          <p:spPr>
            <a:xfrm>
              <a:off x="0" y="2055588"/>
              <a:ext cx="2794000" cy="623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Original</a:t>
              </a:r>
              <a:endParaRPr/>
            </a:p>
          </p:txBody>
        </p:sp>
      </p:grpSp>
      <p:grpSp>
        <p:nvGrpSpPr>
          <p:cNvPr id="141" name="Google Shape;141;p9"/>
          <p:cNvGrpSpPr/>
          <p:nvPr/>
        </p:nvGrpSpPr>
        <p:grpSpPr>
          <a:xfrm>
            <a:off x="16173060" y="635614"/>
            <a:ext cx="5897345" cy="5879293"/>
            <a:chOff x="0" y="0"/>
            <a:chExt cx="5897343" cy="5879291"/>
          </a:xfrm>
        </p:grpSpPr>
        <p:pic>
          <p:nvPicPr>
            <p:cNvPr descr="monkey_zoomed.png" id="142" name="Google Shape;14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8936" y="0"/>
              <a:ext cx="5179471" cy="51794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9"/>
            <p:cNvSpPr/>
            <p:nvPr/>
          </p:nvSpPr>
          <p:spPr>
            <a:xfrm>
              <a:off x="0" y="5255669"/>
              <a:ext cx="5897343" cy="623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Zoomed-in</a:t>
              </a:r>
              <a:endParaRPr/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16233061" y="7033952"/>
            <a:ext cx="5777345" cy="6379380"/>
            <a:chOff x="0" y="0"/>
            <a:chExt cx="5777343" cy="6379378"/>
          </a:xfrm>
        </p:grpSpPr>
        <p:pic>
          <p:nvPicPr>
            <p:cNvPr descr="monkey_fractal.png" id="145" name="Google Shape;14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193" y="0"/>
              <a:ext cx="5196957" cy="5196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9"/>
            <p:cNvSpPr/>
            <p:nvPr/>
          </p:nvSpPr>
          <p:spPr>
            <a:xfrm>
              <a:off x="0" y="5273156"/>
              <a:ext cx="5777343" cy="1106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Resizing using Fractal Decompression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